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5"/>
  </p:notesMasterIdLst>
  <p:handoutMasterIdLst>
    <p:handoutMasterId r:id="rId36"/>
  </p:handoutMasterIdLst>
  <p:sldIdLst>
    <p:sldId id="299" r:id="rId2"/>
    <p:sldId id="325" r:id="rId3"/>
    <p:sldId id="300" r:id="rId4"/>
    <p:sldId id="266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35" r:id="rId15"/>
    <p:sldId id="570" r:id="rId16"/>
    <p:sldId id="571" r:id="rId17"/>
    <p:sldId id="572" r:id="rId18"/>
    <p:sldId id="573" r:id="rId19"/>
    <p:sldId id="574" r:id="rId20"/>
    <p:sldId id="575" r:id="rId21"/>
    <p:sldId id="514" r:id="rId22"/>
    <p:sldId id="576" r:id="rId23"/>
    <p:sldId id="577" r:id="rId24"/>
    <p:sldId id="578" r:id="rId25"/>
    <p:sldId id="579" r:id="rId26"/>
    <p:sldId id="580" r:id="rId27"/>
    <p:sldId id="536" r:id="rId28"/>
    <p:sldId id="581" r:id="rId29"/>
    <p:sldId id="582" r:id="rId30"/>
    <p:sldId id="321" r:id="rId31"/>
    <p:sldId id="339" r:id="rId32"/>
    <p:sldId id="583" r:id="rId33"/>
    <p:sldId id="44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9082" autoAdjust="0"/>
    <p:restoredTop sz="94484" autoAdjust="0"/>
  </p:normalViewPr>
  <p:slideViewPr>
    <p:cSldViewPr>
      <p:cViewPr varScale="1">
        <p:scale>
          <a:sx n="117" d="100"/>
          <a:sy n="117" d="100"/>
        </p:scale>
        <p:origin x="23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2F2B8D5-FA33-4D47-AC45-1CB6767E6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0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6900BC-78C9-4DD5-98BF-786D4D231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4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0A8C6-6A4E-467B-923E-97AFE69AAF9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46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19BA1-AB18-4558-A9CD-72FB29A1AC5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65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87DD2D6-A804-44D3-B04C-37264332A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6612-DEFD-4DCD-90AC-CCA9B6583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660C-7848-4CB5-AED6-16611A2AC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3C1D-0B5B-43B6-AE71-CA6C320EA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FFF42-2DA4-4E88-B1B9-AAE09D67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04F4-C87A-4484-8DF6-83ADEA3B2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2D075-D49D-4F7E-BBB3-D9CCC4A68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1257-4441-4CEF-8BD3-89A65087C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C734-F643-4C76-A0FB-7D50988B2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ABBD-E912-4163-B185-B2BAC7B5B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27054-E604-421E-8592-3DAE90F16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CB3E-ACE1-4793-B37D-93B7C4827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-6350" y="2743200"/>
            <a:ext cx="800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30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382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Wells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4E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D495D87-3FEF-4C2F-9E88-46CEA3B5E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6D3909-0A1D-4AE7-8F48-B8ECED83828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Lesson 30</a:t>
            </a:r>
            <a:br>
              <a:rPr lang="en-US" sz="3200" smtClean="0"/>
            </a:br>
            <a:r>
              <a:rPr lang="en-US" sz="3200" smtClean="0"/>
              <a:t>Technology and Society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/>
              <a:t>Computer Literacy BASICS: A Comprehensive Guide to IC</a:t>
            </a:r>
            <a:r>
              <a:rPr lang="en-US" b="1" baseline="30000" smtClean="0"/>
              <a:t>3</a:t>
            </a:r>
            <a:r>
              <a:rPr lang="en-US" b="1" smtClean="0"/>
              <a:t>, 4</a:t>
            </a:r>
            <a:r>
              <a:rPr lang="en-US" b="1" baseline="30000" smtClean="0"/>
              <a:t>th</a:t>
            </a:r>
            <a:r>
              <a:rPr lang="en-US" b="1" smtClean="0"/>
              <a:t> Edition</a:t>
            </a:r>
            <a:endParaRPr lang="en-US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Morrison / Wells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CD1D80-0BB9-4405-A523-786D9D43C3D6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7818F9E-191B-4F1B-A686-313C87A3FE14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9C95E8A-DE89-49A6-A7CC-665E890088C5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7654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Promoting Creativity: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Modern technology provides tools you can use to create a range of artistic work that can be published for a real audience anywhere in the world.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541588"/>
            <a:ext cx="24828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B53E4A-AD26-4043-B13E-629A0CD588C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6C992BF-B0BD-4ACB-B26E-7F41E6A77431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8062F38-16B1-4E6B-BD81-F22356DA70F3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867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Supporting Critical Thinking: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When searching for information on the Internet, you need to use critical thinking.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Critical thinking can mean “consisting of a mental process of analyzing or evaluating information,” “the process of evaluating propositions or hypotheses and making judgments,” or “showing or requiring careful analysis before judgment.”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33A4A1-2FFC-4844-8C4B-767749CB227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4850301-63B7-4B65-9D93-F015110EDFC1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658E565-731F-4702-B07D-B7D4E053C511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70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Facilitating Daily Life: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Electronic commerce, or e-commerce, means conducting business of the Internet.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You can access electronic catalogs, select goods, store them in a digital cart or bag, and then check out by paying with a credit card or online account.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32D548-C1B7-45CF-9C85-7EF7E343C861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9BF3D78-D05F-4EAA-AADD-5502F08D5E8C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0494485-E006-4D26-BBB7-1D03492AB70C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072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0726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Facilitating Daily Life (continued):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Local, state, and national government Web sites provide access to many services.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endParaRPr lang="en-US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06663"/>
            <a:ext cx="41322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694B8B-5BD2-47D2-93BC-AA677F50E5B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BB2D2BE-AA08-43ED-BBCA-0B0F7A4E8C5C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27D4972-C6B8-41E5-BB1C-232128990111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174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9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dirty="0" smtClean="0"/>
              <a:t>Using desktop and laptop computers represents only a fraction of your interactions with computer technology.</a:t>
            </a:r>
          </a:p>
          <a:p>
            <a:pPr eaLnBrk="1" hangingPunct="1">
              <a:defRPr/>
            </a:pPr>
            <a:r>
              <a:rPr lang="en-US" sz="2400" b="1" dirty="0" smtClean="0"/>
              <a:t>Automated Teller Machines:</a:t>
            </a:r>
          </a:p>
          <a:p>
            <a:pPr eaLnBrk="1" hangingPunct="1">
              <a:defRPr/>
            </a:pPr>
            <a:r>
              <a:rPr lang="en-US" sz="2400" dirty="0" smtClean="0"/>
              <a:t>ATMs allow you to do your banking almost anywhere, anytime.</a:t>
            </a:r>
          </a:p>
          <a:p>
            <a:pPr marL="338138" indent="-338138" eaLnBrk="1" hangingPunct="1">
              <a:defRPr/>
            </a:pPr>
            <a:r>
              <a:rPr lang="en-US" sz="2400" dirty="0" smtClean="0"/>
              <a:t>Electronic checks and debit </a:t>
            </a:r>
          </a:p>
          <a:p>
            <a:pPr marL="338138" indent="-338138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cards are making cash more </a:t>
            </a:r>
          </a:p>
          <a:p>
            <a:pPr marL="338138" indent="-338138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obsolete every day.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506913"/>
            <a:ext cx="23622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00C0A7-53DE-42C9-BB9F-7C3CAE0EFFF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04AF2B0-4A6E-46CA-8ECE-7882C95A23DF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F6E427F-C98A-4CAE-8C71-CF963CBFA848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277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9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Credit Card and Other Commerce Systems:</a:t>
            </a:r>
          </a:p>
          <a:p>
            <a:pPr eaLnBrk="1" hangingPunct="1">
              <a:defRPr/>
            </a:pPr>
            <a:r>
              <a:rPr lang="en-US" sz="2400" dirty="0" smtClean="0"/>
              <a:t>Many people no longer carry large sums of money while traveling. They prefer to use ATM or credit cards.</a:t>
            </a:r>
          </a:p>
          <a:p>
            <a:pPr eaLnBrk="1" hangingPunct="1">
              <a:defRPr/>
            </a:pPr>
            <a:r>
              <a:rPr lang="en-US" sz="2400" dirty="0" smtClean="0"/>
              <a:t>If you lose a credit card or an ATM card, it can be canceled immediately, whereas if your money is lost or stolen, the chances of recovery are very small.</a:t>
            </a:r>
          </a:p>
          <a:p>
            <a:pPr eaLnBrk="1" hangingPunct="1">
              <a:defRPr/>
            </a:pPr>
            <a:r>
              <a:rPr lang="en-US" sz="2400" dirty="0" smtClean="0"/>
              <a:t>A security concern on the Internet is the theft of credit card information stored electronically.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9FE679-7522-409C-A3A5-7AD58233DE2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E135F5C-51F5-429B-82BE-817FDE732B2A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E16FAC8-FB03-4886-B344-5A44F495C810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Automated Industrial Processes:</a:t>
            </a:r>
          </a:p>
          <a:p>
            <a:pPr eaLnBrk="1" hangingPunct="1">
              <a:defRPr/>
            </a:pPr>
            <a:r>
              <a:rPr lang="en-US" sz="2400" dirty="0" smtClean="0"/>
              <a:t>The use of computerized robots on assembly lines and in other industrial processes has expanded production capabilities in the manufacturing world.</a:t>
            </a:r>
          </a:p>
          <a:p>
            <a:pPr eaLnBrk="1" hangingPunct="1">
              <a:defRPr/>
            </a:pPr>
            <a:r>
              <a:rPr lang="en-US" sz="2400" dirty="0" smtClean="0"/>
              <a:t>Performance is precise, measurements are exact, and production is increase.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89D780-A24A-4E62-8598-BE6DA3A614E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0108A2D-1745-4C87-BECA-ECEBCAC6C1D7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481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845776F-AB25-43BA-B6C1-6D4E25FFDDBA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482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Point-of-Sale Systems:</a:t>
            </a:r>
          </a:p>
          <a:p>
            <a:pPr eaLnBrk="1" hangingPunct="1">
              <a:defRPr/>
            </a:pPr>
            <a:r>
              <a:rPr lang="en-US" sz="2400" dirty="0" smtClean="0"/>
              <a:t>A terminal used for electronic processing of payment transactions in a retail outlet is called a point-of-sale (POS) system.</a:t>
            </a:r>
          </a:p>
          <a:p>
            <a:pPr eaLnBrk="1" hangingPunct="1">
              <a:defRPr/>
            </a:pPr>
            <a:r>
              <a:rPr lang="en-US" sz="2400" dirty="0" smtClean="0"/>
              <a:t>Many of the POS systems include a complete accounting, inventory, and management system.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706688"/>
            <a:ext cx="28924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3A45CC-064D-4149-A31C-D27F8F11A5C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C8BA136-5318-4A14-BF11-866DBC587AEF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D6FE65C-F412-4F55-9E16-420AE6F9A0AC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5846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Weather Predicting and Reporting Systems: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Numerical weather-prediction programs are used by most professional meteorologists.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Global Positioning Systems: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A global positioning system (GPS), combined with cell phone technology, can provide location information and directions.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66D766-ED39-4B8B-A522-71A5F450DE6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5B66D5E-B175-4C7C-AF8B-AD4C2D1B0C4F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33E5053-5B2B-4A33-BD66-75FC79213167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686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6870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Embedded Computers in Appliances and Equipment: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An embedded computer is designed to perform one or a few dedicated tasks within a device or appliance.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endParaRPr lang="en-US"/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34559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B1C30D-AE7B-4E14-B723-B3E4FF70CE2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CF8067C-FC3A-49E5-9843-C4A3FA1EA0E6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326C4F8-7FD8-4174-956F-E2F4E679D6A1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sz="2600" smtClean="0"/>
              <a:t>Use computers at work, school, and home.</a:t>
            </a:r>
          </a:p>
          <a:p>
            <a:r>
              <a:rPr lang="en-US" sz="2600" smtClean="0"/>
              <a:t>Use computer technology in everyday life.</a:t>
            </a:r>
          </a:p>
          <a:p>
            <a:r>
              <a:rPr lang="en-US" sz="2600" smtClean="0"/>
              <a:t>Use technology to transform traditional processes.</a:t>
            </a:r>
          </a:p>
          <a:p>
            <a:r>
              <a:rPr lang="en-US" sz="2600" smtClean="0"/>
              <a:t>Identify assistive technologies.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49B97E-4589-488E-A71D-E641F1DD051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42E9129-3C30-4D1E-99A3-08B38501D004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4734741-9C58-4D4C-A51C-BFE5A064342C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789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 Technology in Everyday Life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413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Security Systems: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Keyless entry systems are available for cars, entrance doors to houses, business, and other buildings.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Some security systems require more sophisticated user identification, such as biometrics.</a:t>
            </a: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2417763"/>
            <a:ext cx="313848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5CEE0D-1BF3-4F84-A81D-174AA44CC89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2DBC155-8D2F-436D-8BE9-FE01EA8F926D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D1C6794-BA10-4CF2-A396-76009AD1F50F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891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 Transform Traditional Processes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9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E-Commerce:</a:t>
            </a:r>
          </a:p>
          <a:p>
            <a:pPr eaLnBrk="1" hangingPunct="1">
              <a:defRPr/>
            </a:pPr>
            <a:r>
              <a:rPr lang="en-US" sz="2400" dirty="0" smtClean="0"/>
              <a:t>E-commerce, which means having an online business, is changing the way the world does business.</a:t>
            </a:r>
          </a:p>
          <a:p>
            <a:pPr eaLnBrk="1" hangingPunct="1">
              <a:defRPr/>
            </a:pPr>
            <a:r>
              <a:rPr lang="en-US" sz="2400" dirty="0" smtClean="0"/>
              <a:t>Out of the thousands of online companies, most are smaller businesses.</a:t>
            </a:r>
          </a:p>
          <a:p>
            <a:pPr eaLnBrk="1" hangingPunct="1">
              <a:defRPr/>
            </a:pPr>
            <a:r>
              <a:rPr lang="en-US" sz="2400" dirty="0" smtClean="0"/>
              <a:t>The digital cash system allows you to pay by transmitting a number from one computer to another. </a:t>
            </a:r>
          </a:p>
          <a:p>
            <a:pPr eaLnBrk="1" hangingPunct="1">
              <a:defRPr/>
            </a:pPr>
            <a:r>
              <a:rPr lang="en-US" sz="2400" dirty="0" smtClean="0"/>
              <a:t>When you use digital cash, no one can obtain information about you. 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43889D-DE26-4E5E-9E8F-F76E89AE151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41843BD-1955-43B7-8D94-184D08001192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9A199E7-E197-42A0-A613-DA41DF50A828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994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 Transform Traditional Processes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Business Connections:</a:t>
            </a:r>
          </a:p>
          <a:p>
            <a:pPr eaLnBrk="1" hangingPunct="1">
              <a:defRPr/>
            </a:pPr>
            <a:r>
              <a:rPr lang="en-US" sz="2400" dirty="0" smtClean="0"/>
              <a:t>Business-to-business (B2B) describes e-commerce transactions between businesses, such as between a company and a supplier.</a:t>
            </a:r>
          </a:p>
          <a:p>
            <a:pPr eaLnBrk="1" hangingPunct="1">
              <a:defRPr/>
            </a:pPr>
            <a:r>
              <a:rPr lang="en-US" sz="2400" dirty="0" smtClean="0"/>
              <a:t>Business-to-consumer (B2C) describes online transactions between businesses and consumers.</a:t>
            </a:r>
          </a:p>
          <a:p>
            <a:pPr eaLnBrk="1" hangingPunct="1">
              <a:defRPr/>
            </a:pPr>
            <a:r>
              <a:rPr lang="en-US" sz="2400" dirty="0" smtClean="0"/>
              <a:t>A third category is business-to-government (B2G). </a:t>
            </a:r>
          </a:p>
          <a:p>
            <a:pPr eaLnBrk="1" hangingPunct="1">
              <a:defRPr/>
            </a:pPr>
            <a:r>
              <a:rPr lang="en-US" sz="2400" dirty="0" smtClean="0"/>
              <a:t>Radio-frequency identification (RFID) tags are small electronic devices that identify and track goods from point of delivery to point of sale, similar to a bar code.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E1262D-C910-459D-950B-0C3740C973F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EEDDF0C-FD4B-4DE8-A5DB-E5BED944E074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78D4639-28DE-4037-A0AD-0CD3BCDC83EF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 Transform Traditional Processes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Media:</a:t>
            </a:r>
          </a:p>
          <a:p>
            <a:pPr eaLnBrk="1" hangingPunct="1">
              <a:defRPr/>
            </a:pPr>
            <a:r>
              <a:rPr lang="en-US" sz="2400" dirty="0" smtClean="0"/>
              <a:t>Music, video, audio, pictures, text—all can be distributed online through e-mail, blogs, Web sites, and other types of Internet distribution channels.</a:t>
            </a:r>
          </a:p>
          <a:p>
            <a:pPr eaLnBrk="1" hangingPunct="1">
              <a:defRPr/>
            </a:pPr>
            <a:r>
              <a:rPr lang="en-US" sz="2400" b="1" dirty="0" smtClean="0"/>
              <a:t>Online Learning:</a:t>
            </a:r>
          </a:p>
          <a:p>
            <a:pPr eaLnBrk="1" hangingPunct="1">
              <a:defRPr/>
            </a:pPr>
            <a:r>
              <a:rPr lang="en-US" sz="2400" dirty="0" smtClean="0"/>
              <a:t>Online schools are open any time—night or day.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763" y="2555875"/>
            <a:ext cx="33607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08BF88-3856-4B05-8D32-A63124B6A7C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D5CA457-312B-4DC9-83D9-EF29F3FF9652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198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0455E42-0770-4722-961D-59719429E95B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198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 Transform Traditional Processes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Robotics:</a:t>
            </a:r>
          </a:p>
          <a:p>
            <a:pPr eaLnBrk="1" hangingPunct="1">
              <a:defRPr/>
            </a:pPr>
            <a:r>
              <a:rPr lang="en-US" sz="2400" dirty="0" smtClean="0"/>
              <a:t>Some specialized robots have been developed that do have a humanoid appearance. They allow exploration of hostile environments unsafe for humans.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419350"/>
            <a:ext cx="317182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C35038-955A-4EBB-B0ED-4B1C534554A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395A8F1-3414-451C-A8EF-6540E6C4AC34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888D4B1-D700-40C8-B35D-F09E3D3E83D4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 Transform Traditional Processes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Telecommuting:</a:t>
            </a:r>
          </a:p>
          <a:p>
            <a:pPr eaLnBrk="1" hangingPunct="1">
              <a:defRPr/>
            </a:pPr>
            <a:r>
              <a:rPr lang="en-US" sz="2400" dirty="0" smtClean="0"/>
              <a:t>When employers allow their employees to work from home, this arrangement is called telecommuting. It involves using communications technology to keep the employee connected to the office.</a:t>
            </a:r>
          </a:p>
          <a:p>
            <a:pPr eaLnBrk="1" hangingPunct="1">
              <a:defRPr/>
            </a:pPr>
            <a:r>
              <a:rPr lang="en-US" sz="2400" b="1" dirty="0" smtClean="0"/>
              <a:t>Online Communities:</a:t>
            </a:r>
          </a:p>
          <a:p>
            <a:pPr eaLnBrk="1" hangingPunct="1">
              <a:defRPr/>
            </a:pPr>
            <a:r>
              <a:rPr lang="en-US" sz="2400" dirty="0" smtClean="0"/>
              <a:t>Online communities enable groups of people to interact online through a communications media rather than face-to-face.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AEC804-D4F5-4763-8CCE-8C89678E776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4E4F979-9175-417F-AF67-F0E320A514C3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40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168694E-A6D4-4297-89B2-5E8C1E10DDAD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403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Technology to Transform Traditional Processes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Disaster Recovery:</a:t>
            </a:r>
          </a:p>
          <a:p>
            <a:pPr eaLnBrk="1" hangingPunct="1">
              <a:defRPr/>
            </a:pPr>
            <a:r>
              <a:rPr lang="en-US" sz="2400" dirty="0" smtClean="0"/>
              <a:t>A segment of disaster recovery plans should include options for electronic communications, such as a Web site that is updated periodically, e-mail availability, and available resources and locations where help can be provided.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DABD75-686E-477C-BF5A-C08E3A1ED681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55AF3C8-4F23-488D-824C-1A10341193F2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50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173CE2A-D586-4A85-BF25-DB11F8576F7E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506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Identifying Assistive Technologies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Assistive Technologies for the Physically Challenged:</a:t>
            </a:r>
          </a:p>
          <a:p>
            <a:pPr eaLnBrk="1" hangingPunct="1">
              <a:defRPr/>
            </a:pPr>
            <a:r>
              <a:rPr lang="en-US" sz="2400" dirty="0" smtClean="0"/>
              <a:t>Electronic devices help disabled people communicate, become more mobile, and participate in activities.</a:t>
            </a:r>
          </a:p>
          <a:p>
            <a:pPr eaLnBrk="1" hangingPunct="1">
              <a:defRPr/>
            </a:pPr>
            <a:r>
              <a:rPr lang="en-US" sz="2400" dirty="0" smtClean="0"/>
              <a:t>Several adaptive software options are available for people with vision challenges.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29000"/>
            <a:ext cx="26384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B21585-1832-4D45-9D53-368BEA30972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B7C9269-C6C3-498A-83A9-21376117D5FE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608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FC386CF-A6E1-468F-9E00-FD5B7FDB3083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608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Identifying Assistive Technologies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Electronic Learning:</a:t>
            </a:r>
          </a:p>
          <a:p>
            <a:pPr eaLnBrk="1" hangingPunct="1">
              <a:defRPr/>
            </a:pPr>
            <a:r>
              <a:rPr lang="en-US" sz="2400" dirty="0" smtClean="0"/>
              <a:t>E-learning and online courses are offered throughout the world by public and private education institutions.</a:t>
            </a:r>
          </a:p>
          <a:p>
            <a:pPr eaLnBrk="1" hangingPunct="1">
              <a:defRPr/>
            </a:pPr>
            <a:r>
              <a:rPr lang="en-US" sz="2400" dirty="0" smtClean="0"/>
              <a:t>The Federal government provides a number of free educational resources.</a:t>
            </a:r>
          </a:p>
          <a:p>
            <a:pPr eaLnBrk="1" hangingPunct="1">
              <a:defRPr/>
            </a:pPr>
            <a:r>
              <a:rPr lang="en-US" sz="2400" dirty="0" smtClean="0"/>
              <a:t>Local community centers and libraries provide free or inexpensive educational opportunities.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B40853-29B9-4089-B933-CF1B36FAAEC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0842BDB-C0A0-4985-987C-2435AD9A461B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71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D8DCCF2-6B75-4CF9-897D-562B43E559CF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71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Identifying Assistive Technologies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/>
              <a:t>Public Service:</a:t>
            </a:r>
          </a:p>
          <a:p>
            <a:pPr eaLnBrk="1" hangingPunct="1">
              <a:defRPr/>
            </a:pPr>
            <a:r>
              <a:rPr lang="en-US" sz="2400" dirty="0" smtClean="0"/>
              <a:t>Libraries often include Internet-connected computers for patrons to use to conduct online job searches, access government Web sites, or find general information.</a:t>
            </a:r>
          </a:p>
          <a:p>
            <a:pPr eaLnBrk="1" hangingPunct="1">
              <a:defRPr/>
            </a:pPr>
            <a:r>
              <a:rPr lang="en-US" sz="2400" b="1" dirty="0" smtClean="0"/>
              <a:t>Electronic Government:</a:t>
            </a:r>
          </a:p>
          <a:p>
            <a:pPr eaLnBrk="1" hangingPunct="1">
              <a:defRPr/>
            </a:pPr>
            <a:r>
              <a:rPr lang="en-US" sz="2400" dirty="0" smtClean="0"/>
              <a:t>All states and most cities have a Web site that provides information about the city or state.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D00A69-A5FA-4CBE-946E-471A67E12AF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E40925E-AD9C-44BD-A51A-FB0FF189537D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0483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B7C70F3-BD07-4E9B-A2CA-800666BEE529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business-to-business (B2B)</a:t>
            </a:r>
          </a:p>
          <a:p>
            <a:pPr>
              <a:lnSpc>
                <a:spcPct val="90000"/>
              </a:lnSpc>
            </a:pPr>
            <a:r>
              <a:rPr lang="en-US"/>
              <a:t>business-to-consumer (B2C)</a:t>
            </a:r>
          </a:p>
          <a:p>
            <a:pPr>
              <a:lnSpc>
                <a:spcPct val="90000"/>
              </a:lnSpc>
            </a:pPr>
            <a:r>
              <a:rPr lang="en-US"/>
              <a:t>business-to-government (B2G)</a:t>
            </a:r>
          </a:p>
          <a:p>
            <a:pPr>
              <a:lnSpc>
                <a:spcPct val="90000"/>
              </a:lnSpc>
            </a:pPr>
            <a:r>
              <a:rPr lang="en-US"/>
              <a:t>critical thinking</a:t>
            </a:r>
          </a:p>
          <a:p>
            <a:pPr>
              <a:lnSpc>
                <a:spcPct val="90000"/>
              </a:lnSpc>
            </a:pPr>
            <a:r>
              <a:rPr lang="en-US"/>
              <a:t>digital cash</a:t>
            </a:r>
            <a:endParaRPr lang="en-US" sz="240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e</a:t>
            </a:r>
            <a:r>
              <a:rPr lang="en-US" dirty="0" smtClean="0">
                <a:ea typeface="+mn-ea"/>
                <a:cs typeface="+mn-cs"/>
              </a:rPr>
              <a:t>lectronic commerce (e-commerce)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eyless entry system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o</a:t>
            </a:r>
            <a:r>
              <a:rPr lang="en-US" dirty="0" smtClean="0">
                <a:ea typeface="+mn-ea"/>
                <a:cs typeface="+mn-cs"/>
              </a:rPr>
              <a:t>nline learning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telecommuting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38112-F3A4-4599-9461-066FD6F5404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5B90C03-7AA7-4387-BD00-010F1382C3A2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72427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smtClean="0"/>
              <a:t>In this lesson, you learned:</a:t>
            </a:r>
          </a:p>
          <a:p>
            <a:r>
              <a:rPr lang="en-US" sz="2200" smtClean="0"/>
              <a:t>Computers are used in different areas of work, school, and home to collect, organize, evaluate, and communicate information; increase productivity, collaborate with others, and facilitate learning and daily life.</a:t>
            </a:r>
          </a:p>
          <a:p>
            <a:r>
              <a:rPr lang="en-US" sz="2200" smtClean="0"/>
              <a:t>Desktop and laptop computers represent only a fraction of interaction with computer technology. Embedded computers in automobiles, appliances, and mechanical equipment, for example, are more prevalent. These computers are programmed to perform a specific task within the equipment.</a:t>
            </a: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25172B9-4B91-4629-9837-886090F6B48F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F12D59-D124-402A-B7F3-FA277DB0D6D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6115549-2C8D-4C51-AB6A-76366AC19E38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91400" cy="3724275"/>
          </a:xfrm>
        </p:spPr>
        <p:txBody>
          <a:bodyPr/>
          <a:lstStyle/>
          <a:p>
            <a:r>
              <a:rPr lang="en-US" sz="2400"/>
              <a:t>Traditional processes for banking, news delivery, and education have been transformed due to e-commerce, online news content, and online learning.</a:t>
            </a:r>
          </a:p>
          <a:p>
            <a:r>
              <a:rPr lang="en-US" sz="2400"/>
              <a:t>Robotics and other automated systems have increased the efficiency of manufacturing and production.</a:t>
            </a:r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133F1D8-3932-4DA2-A4C4-CD4DA2BC9A8B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DAC384-AC86-45DE-B43A-61063D690B8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FF5C6FB-ED8E-4F8D-86EC-F91E2E7812BB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91400" cy="3724275"/>
          </a:xfrm>
        </p:spPr>
        <p:txBody>
          <a:bodyPr/>
          <a:lstStyle/>
          <a:p>
            <a:r>
              <a:rPr lang="en-US" sz="2400"/>
              <a:t>Online communities provide communication links for people who share similar interests. They also bridge geographical boundaries between people. Online learning and other learning opportunities are available through the Internet.</a:t>
            </a:r>
          </a:p>
          <a:p>
            <a:r>
              <a:rPr lang="en-US" sz="2400"/>
              <a:t>New jobs and new job categories related to the Internet and electronic commerce are being developed. People can telecommute and collaborate globally using e-mail, networks, and automated systems.</a:t>
            </a:r>
          </a:p>
          <a:p>
            <a:endParaRPr lang="en-US" sz="2400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11AF333-538E-4A71-99D6-C57DB7AB3869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BEB25-3FA5-45E2-BA9E-CA89C3CB2B8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B02355D-D981-4549-935F-E54DA1FD6F6D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858000" cy="3724275"/>
          </a:xfrm>
        </p:spPr>
        <p:txBody>
          <a:bodyPr/>
          <a:lstStyle/>
          <a:p>
            <a:r>
              <a:rPr lang="en-US" sz="2400" smtClean="0"/>
              <a:t>Electronic communication is used to distribute disaster information.</a:t>
            </a:r>
          </a:p>
          <a:p>
            <a:r>
              <a:rPr lang="en-US" sz="2400" smtClean="0"/>
              <a:t>Technologies such as voice recognition software are available for the blind.</a:t>
            </a:r>
          </a:p>
          <a:p>
            <a:r>
              <a:rPr lang="en-US" sz="2400" smtClean="0"/>
              <a:t>Local, state, and national governments can provide access to information for the economically disadvantaged.</a:t>
            </a: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957B5CA-A97E-48F0-A58D-BBD9758E7894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32DEF8-6E30-4CFB-87DC-5513D9A6975C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AB2869E-468A-4B46-B592-3FF37ADEF1E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A9C9F9A-94F1-4DE2-99AC-1C31A7598385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9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Technology today is integrated into almost every facet of life and influences how you work, use computers at home, and learn about the world outside your doors.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Collecting Information: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Using the Internet is a fast and easy way to find the information you need.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Organizing Information: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You can use databases and spreadsheets to arrange and calculate data in a variety of ways.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477DAC-2F9C-4D14-B90B-294D0D33698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D26A85D-6966-4D19-9777-B948C9C88548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564EE4A-E50E-43E8-A5B3-5688CD382101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53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2534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Evaluating Information: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You can use spreadsheets to ask what-if questions and evaluate information.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Arranging data in tables, charts, and lists helps you see patterns or trends in the data and evaluate it by comparing one set of calculated results to another.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538" y="2624138"/>
            <a:ext cx="32131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10DA0E-6D3F-4701-B5D2-A9B20751649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26D88D6-8E24-43F2-AAE9-573CD1C24468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4963AAD-0355-4E61-8B3F-B25286711730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Communicating Information: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Technology provides communication options such as e-mail, instant messaging, blogs, and social Web sites such as Facebook and Twitter.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Increasing Productivity: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Access to the Internet can increase your productivity by providing online access to multiple resources.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5AA9DE-A6E9-44FE-AF98-2CE81A3495A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AEFE0D5-F0B4-46C1-A89F-B67C95F0A2C6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68BA58F-9F0C-485A-8D62-499AC2BE1A39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458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Collaborating with Others and Solving Problems: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You can take advantage of Web services to supplement project-based learning.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One type of online collaboration is crowdsourcing, which combines the collective effort of many people to complete a task.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9DEF8B-312C-41FB-8D9B-E71148DAC70C}" type="slidenum">
              <a:rPr lang="en-US" smtClean="0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F496220-4B3B-44AD-8306-AF064061B919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FFC22E5-B415-4C73-8303-941E0840CCF7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Creating Communities: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Online communities and social networking sites provide an opportunity to socialize with others who have common interests.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481263"/>
            <a:ext cx="3752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D3CDD6-CA53-4F0C-AA42-27A30ADE9E1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729D5E0-FF61-4781-9164-2A5BB7F37CAD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321C3EF-C0C2-465B-B2AD-E5033D3FD855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Computers at Work, School, and Home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6630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b="1"/>
              <a:t>Facilitating Learning: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You can use the Internet as a resource for learning and discovering new facts and information.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/>
              <a:t>Many textbooks published today have an associated Web site where students can access Web-based projects, find study aides to accompany the text, and do homework.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24881</TotalTime>
  <Words>1804</Words>
  <Application>Microsoft Office PowerPoint</Application>
  <PresentationFormat>On-screen Show (4:3)</PresentationFormat>
  <Paragraphs>245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Times New Roman</vt:lpstr>
      <vt:lpstr>Wingdings</vt:lpstr>
      <vt:lpstr>Capsules</vt:lpstr>
      <vt:lpstr>Lesson 30 Technology and Society</vt:lpstr>
      <vt:lpstr>Objectives</vt:lpstr>
      <vt:lpstr>Vocabulary</vt:lpstr>
      <vt:lpstr>Using Computers at Work, School, and Home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Computers at Work, School, and Home (continued)</vt:lpstr>
      <vt:lpstr>Using Computer Technology in Everyday Life</vt:lpstr>
      <vt:lpstr>Using Computer Technology in Everyday Life (continued)</vt:lpstr>
      <vt:lpstr>Using Computer Technology in Everyday Life (continued)</vt:lpstr>
      <vt:lpstr>Using Computer Technology in Everyday Life (continued)</vt:lpstr>
      <vt:lpstr>Using Computer Technology in Everyday Life (continued)</vt:lpstr>
      <vt:lpstr>Using Computer Technology in Everyday Life (continued)</vt:lpstr>
      <vt:lpstr>Using Computer Technology in Everyday Life (continued)</vt:lpstr>
      <vt:lpstr>Using Technology to Transform Traditional Processes</vt:lpstr>
      <vt:lpstr>Using Technology to Transform Traditional Processes (continued)</vt:lpstr>
      <vt:lpstr>Using Technology to Transform Traditional Processes (continued)</vt:lpstr>
      <vt:lpstr>Using Technology to Transform Traditional Processes (continued)</vt:lpstr>
      <vt:lpstr>Using Technology to Transform Traditional Processes (continued)</vt:lpstr>
      <vt:lpstr>Using Technology to Transform Traditional Processes (continued)</vt:lpstr>
      <vt:lpstr>Identifying Assistive Technologies</vt:lpstr>
      <vt:lpstr>Identifying Assistive Technologies (continued)</vt:lpstr>
      <vt:lpstr>Identifying Assistive Technologies (continued)</vt:lpstr>
      <vt:lpstr>Summary</vt:lpstr>
      <vt:lpstr>Summary (continued)</vt:lpstr>
      <vt:lpstr>Summary (continued)</vt:lpstr>
      <vt:lpstr>Summary (continued)</vt:lpstr>
    </vt:vector>
  </TitlesOfParts>
  <Company>Course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30 Technology and Society</dc:title>
  <dc:creator>Dawna</dc:creator>
  <cp:lastModifiedBy>Joel Landy</cp:lastModifiedBy>
  <cp:revision>500</cp:revision>
  <dcterms:created xsi:type="dcterms:W3CDTF">2001-06-11T01:47:29Z</dcterms:created>
  <dcterms:modified xsi:type="dcterms:W3CDTF">2018-11-21T18:44:40Z</dcterms:modified>
</cp:coreProperties>
</file>